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0"/>
  </p:handoutMasterIdLst>
  <p:sldIdLst>
    <p:sldId id="262" r:id="rId2"/>
    <p:sldId id="307" r:id="rId3"/>
    <p:sldId id="306" r:id="rId4"/>
    <p:sldId id="305" r:id="rId5"/>
    <p:sldId id="300" r:id="rId6"/>
    <p:sldId id="301" r:id="rId7"/>
    <p:sldId id="302" r:id="rId8"/>
    <p:sldId id="304" r:id="rId9"/>
  </p:sldIdLst>
  <p:sldSz cx="12192000" cy="6858000"/>
  <p:notesSz cx="9929813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E5"/>
    <a:srgbClr val="FFE6CD"/>
    <a:srgbClr val="924900"/>
    <a:srgbClr val="FF9F9F"/>
    <a:srgbClr val="F3E7FF"/>
    <a:srgbClr val="D7AFFF"/>
    <a:srgbClr val="FFF7FF"/>
    <a:srgbClr val="FFDDFF"/>
    <a:srgbClr val="CC00CC"/>
    <a:srgbClr val="F1F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470" autoAdjust="0"/>
  </p:normalViewPr>
  <p:slideViewPr>
    <p:cSldViewPr snapToGrid="0">
      <p:cViewPr varScale="1">
        <p:scale>
          <a:sx n="113" d="100"/>
          <a:sy n="113" d="100"/>
        </p:scale>
        <p:origin x="9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E8B78-C4E1-49DB-A51A-99A88E3EFD33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0EA14-CFDC-4153-94D1-FB179C712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36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7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6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4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5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66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9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2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970B-91E2-45C0-A99A-8E847B7D7C00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0D490-9AF9-4FA3-A4E5-63772FA62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51702" y="699797"/>
            <a:ext cx="4064572" cy="2481943"/>
            <a:chOff x="251702" y="699797"/>
            <a:chExt cx="4064572" cy="2481943"/>
          </a:xfrm>
        </p:grpSpPr>
        <p:cxnSp>
          <p:nvCxnSpPr>
            <p:cNvPr id="10" name="직선 화살표 연결선 9"/>
            <p:cNvCxnSpPr/>
            <p:nvPr/>
          </p:nvCxnSpPr>
          <p:spPr>
            <a:xfrm>
              <a:off x="1686041" y="1777028"/>
              <a:ext cx="1921786" cy="29177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597793" y="727658"/>
              <a:ext cx="1829179" cy="20570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32522" y="715972"/>
              <a:ext cx="1829179" cy="205700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678829" y="750879"/>
              <a:ext cx="1829179" cy="20570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13564" y="739193"/>
              <a:ext cx="1829179" cy="20570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748295" y="750882"/>
              <a:ext cx="1829179" cy="205700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06185" y="771899"/>
              <a:ext cx="1829179" cy="20570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840912" y="774254"/>
              <a:ext cx="1829179" cy="205700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75642" y="785942"/>
              <a:ext cx="1829179" cy="205700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933516" y="774249"/>
              <a:ext cx="1829179" cy="20570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68256" y="785942"/>
              <a:ext cx="1829179" cy="20570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1003003" y="785784"/>
              <a:ext cx="1829181" cy="20570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1940733" y="1842537"/>
              <a:ext cx="1088244" cy="529695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1885087" y="1805116"/>
              <a:ext cx="2431187" cy="355902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1871264" y="1791072"/>
              <a:ext cx="1609054" cy="973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 flipV="1">
              <a:off x="1848114" y="1795785"/>
              <a:ext cx="764089" cy="37400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366249" y="961054"/>
              <a:ext cx="1453220" cy="1753185"/>
            </a:xfrm>
            <a:prstGeom prst="line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1014564" y="923732"/>
              <a:ext cx="851559" cy="2258008"/>
            </a:xfrm>
            <a:prstGeom prst="line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V="1">
              <a:off x="296788" y="905070"/>
              <a:ext cx="1448037" cy="827413"/>
            </a:xfrm>
            <a:prstGeom prst="line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251702" y="699797"/>
              <a:ext cx="1838355" cy="345232"/>
            </a:xfrm>
            <a:prstGeom prst="line">
              <a:avLst/>
            </a:prstGeom>
            <a:solidFill>
              <a:schemeClr val="bg1"/>
            </a:solidFill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0" y="4283903"/>
            <a:ext cx="12192000" cy="2574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/>
          <p:cNvSpPr txBox="1"/>
          <p:nvPr/>
        </p:nvSpPr>
        <p:spPr>
          <a:xfrm>
            <a:off x="704273" y="5774502"/>
            <a:ext cx="2966975" cy="58477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lumMod val="50000"/>
                <a:alpha val="48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7.  5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박창현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Networked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Sys. Lab</a:t>
            </a: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813408" y="163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Mecanum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Wheel Robot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0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40696" y="1556964"/>
            <a:ext cx="10048127" cy="5890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LIDAR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82026" y="-77927"/>
            <a:ext cx="7616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목표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좌표로 회피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 rot="5400000">
            <a:off x="-433635" y="433635"/>
            <a:ext cx="1102938" cy="2356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5" name="다이아몬드 4"/>
          <p:cNvSpPr/>
          <p:nvPr/>
        </p:nvSpPr>
        <p:spPr>
          <a:xfrm rot="6248141">
            <a:off x="2873751" y="2374624"/>
            <a:ext cx="716953" cy="2959797"/>
          </a:xfrm>
          <a:prstGeom prst="diamond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27269" y="2430478"/>
            <a:ext cx="0" cy="143301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227269" y="3849845"/>
            <a:ext cx="1470502" cy="76427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227269" y="3849845"/>
            <a:ext cx="189703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/>
          <p:cNvSpPr/>
          <p:nvPr/>
        </p:nvSpPr>
        <p:spPr>
          <a:xfrm rot="6248141">
            <a:off x="8169651" y="2374624"/>
            <a:ext cx="716953" cy="2959797"/>
          </a:xfrm>
          <a:prstGeom prst="diamond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8523169" y="2430478"/>
            <a:ext cx="0" cy="143301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8523169" y="3849845"/>
            <a:ext cx="1470502" cy="76427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8523169" y="3849845"/>
            <a:ext cx="189703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 flipV="1">
            <a:off x="3390900" y="2558000"/>
            <a:ext cx="0" cy="6667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48150" y="3739100"/>
            <a:ext cx="6858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770194" y="4263543"/>
            <a:ext cx="649406" cy="33280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659" y="4586825"/>
            <a:ext cx="161925" cy="1714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762" y="4585544"/>
            <a:ext cx="161925" cy="1714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787" y="3753955"/>
            <a:ext cx="142875" cy="2190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864" y="3753955"/>
            <a:ext cx="142875" cy="2190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2224593"/>
            <a:ext cx="164981" cy="19797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678" y="2224593"/>
            <a:ext cx="164981" cy="1979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531" y="4476006"/>
            <a:ext cx="257175" cy="2571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121" y="3388453"/>
            <a:ext cx="247650" cy="2952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110" y="2837751"/>
            <a:ext cx="238125" cy="257175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8296275" y="2653250"/>
            <a:ext cx="457200" cy="241651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rot="5400000">
            <a:off x="9794345" y="3719517"/>
            <a:ext cx="457200" cy="241651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 rot="6927269">
            <a:off x="9428849" y="4326605"/>
            <a:ext cx="457200" cy="241651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5400000">
            <a:off x="8486437" y="2601696"/>
            <a:ext cx="73461" cy="95201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0800000">
            <a:off x="10098967" y="3813772"/>
            <a:ext cx="73461" cy="95201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12900000">
            <a:off x="9715497" y="4466281"/>
            <a:ext cx="73461" cy="95201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1508" y="4452194"/>
            <a:ext cx="276225" cy="2667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6724" y="3325998"/>
            <a:ext cx="276225" cy="2952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9987" y="2591566"/>
            <a:ext cx="295275" cy="285750"/>
          </a:xfrm>
          <a:prstGeom prst="rect">
            <a:avLst/>
          </a:prstGeom>
        </p:spPr>
      </p:pic>
      <p:sp>
        <p:nvSpPr>
          <p:cNvPr id="41" name="내용 개체 틀 2"/>
          <p:cNvSpPr txBox="1">
            <a:spLocks/>
          </p:cNvSpPr>
          <p:nvPr/>
        </p:nvSpPr>
        <p:spPr>
          <a:xfrm>
            <a:off x="1374524" y="5135973"/>
            <a:ext cx="10048127" cy="230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가속도 센서</a:t>
            </a:r>
            <a:endParaRPr lang="en-US" altLang="ko-KR" sz="1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축의 가속도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  )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측정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번 적분하여 이동거리 계산 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내용 개체 틀 2"/>
          <p:cNvSpPr txBox="1">
            <a:spLocks/>
          </p:cNvSpPr>
          <p:nvPr/>
        </p:nvSpPr>
        <p:spPr>
          <a:xfrm>
            <a:off x="6768861" y="5229186"/>
            <a:ext cx="10048127" cy="230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</a:t>
            </a:r>
            <a:endParaRPr lang="en-US" altLang="ko-KR" sz="1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축의 각 속도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   )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측정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번 적분하여 회전 각도 계산 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8100" y="5829320"/>
            <a:ext cx="142875" cy="1905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0583" y="5852470"/>
            <a:ext cx="1714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 rot="5400000">
            <a:off x="-433635" y="433635"/>
            <a:ext cx="1102938" cy="2356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82026" y="-77927"/>
            <a:ext cx="7616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목표 좌표로의 이동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40696" y="1556964"/>
            <a:ext cx="10048127" cy="5890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IMU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71" y="2296514"/>
            <a:ext cx="1387696" cy="2569298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1467659" y="5228257"/>
            <a:ext cx="2155218" cy="66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정지 상태의 값</a:t>
            </a:r>
            <a:endParaRPr lang="en-US" altLang="ko-KR" sz="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60050" y="3784922"/>
            <a:ext cx="3738623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4018585" y="3376856"/>
            <a:ext cx="4021551" cy="40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실제 값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 (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 값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정지 값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* scale factor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154" y="2296514"/>
            <a:ext cx="1768878" cy="2558070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9110777" y="5228257"/>
            <a:ext cx="2155218" cy="66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값</a:t>
            </a:r>
            <a:endParaRPr lang="en-US" altLang="ko-KR" sz="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4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40696" y="1556964"/>
            <a:ext cx="10048127" cy="5890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Localization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 rot="5400000">
            <a:off x="-433635" y="433635"/>
            <a:ext cx="1102938" cy="2356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224590" y="2146042"/>
            <a:ext cx="10048127" cy="230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좌표와의 거리 오차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각도 오차 계산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744995" y="3704252"/>
            <a:ext cx="4637314" cy="2416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6292116" y="3595391"/>
            <a:ext cx="195947" cy="195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292116" y="3604722"/>
            <a:ext cx="186612" cy="1866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1754326" y="3694922"/>
            <a:ext cx="46373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382309" y="3694922"/>
            <a:ext cx="0" cy="24166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744996" y="3060441"/>
            <a:ext cx="0" cy="305111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744996" y="6111551"/>
            <a:ext cx="5374433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94" y="3326848"/>
            <a:ext cx="495203" cy="2447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54" y="6145861"/>
            <a:ext cx="172131" cy="1976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40" y="3603558"/>
            <a:ext cx="176893" cy="1768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11730" y="6251509"/>
            <a:ext cx="475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Robot</a:t>
            </a:r>
            <a:endParaRPr lang="ko-KR" altLang="en-US" sz="900" dirty="0"/>
          </a:p>
        </p:txBody>
      </p:sp>
      <p:sp>
        <p:nvSpPr>
          <p:cNvPr id="19" name="원호 18"/>
          <p:cNvSpPr/>
          <p:nvPr/>
        </p:nvSpPr>
        <p:spPr>
          <a:xfrm>
            <a:off x="2491444" y="5439746"/>
            <a:ext cx="643812" cy="1418254"/>
          </a:xfrm>
          <a:prstGeom prst="arc">
            <a:avLst>
              <a:gd name="adj1" fmla="val 16904313"/>
              <a:gd name="adj2" fmla="val 21189438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003" y="4352633"/>
            <a:ext cx="2015995" cy="30301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1595711" y="5915607"/>
            <a:ext cx="307904" cy="382555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455" y="5439746"/>
            <a:ext cx="1545869" cy="44259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46" y="6033309"/>
            <a:ext cx="665486" cy="221829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1754326" y="6111550"/>
            <a:ext cx="192642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11333" y="4353107"/>
            <a:ext cx="147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오차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0113" y="5500176"/>
            <a:ext cx="147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각도 오차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09846" y="3254765"/>
            <a:ext cx="3321697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로봇 입력 값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 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59463" y="5296169"/>
            <a:ext cx="3365238" cy="954107"/>
            <a:chOff x="7557009" y="4564008"/>
            <a:chExt cx="336523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557009" y="4564008"/>
              <a:ext cx="33652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로봇 내장 값</a:t>
              </a:r>
              <a:endPara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-      ,      :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로봇의 현재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좌표</a:t>
              </a:r>
              <a:endPara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5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            :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로봇이 바라보는 각도 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헤더 방향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55577" y="4940052"/>
              <a:ext cx="181267" cy="25377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2547" y="4964060"/>
              <a:ext cx="186030" cy="20034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21604" y="5250599"/>
              <a:ext cx="146418" cy="226948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6704" y="3572103"/>
            <a:ext cx="2634797" cy="47963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0505" y="4077762"/>
            <a:ext cx="4112618" cy="52641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8031" y="4549953"/>
            <a:ext cx="1611042" cy="567367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>
            <a:off x="10961222" y="3326848"/>
            <a:ext cx="277793" cy="750914"/>
          </a:xfrm>
          <a:prstGeom prst="straightConnector1">
            <a:avLst/>
          </a:prstGeom>
          <a:ln>
            <a:solidFill>
              <a:srgbClr val="FF9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222212" y="3049849"/>
            <a:ext cx="2222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9F9F"/>
                </a:solidFill>
              </a:rPr>
              <a:t>로봇 각 속도의 역수</a:t>
            </a:r>
            <a:endParaRPr lang="ko-KR" altLang="en-US" sz="1200" dirty="0">
              <a:solidFill>
                <a:srgbClr val="FF9F9F"/>
              </a:solidFill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282026" y="-77927"/>
            <a:ext cx="7616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목표 좌표로의 이동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0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화살표 연결선 20"/>
          <p:cNvCxnSpPr/>
          <p:nvPr/>
        </p:nvCxnSpPr>
        <p:spPr>
          <a:xfrm flipV="1">
            <a:off x="4334719" y="4488336"/>
            <a:ext cx="0" cy="520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 rot="5400000">
            <a:off x="-433635" y="433635"/>
            <a:ext cx="1102938" cy="2356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40696" y="1556964"/>
            <a:ext cx="10048127" cy="5890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Localization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224590" y="2146042"/>
            <a:ext cx="10048127" cy="230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상황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41316" y="3032567"/>
            <a:ext cx="3009418" cy="3009418"/>
          </a:xfrm>
          <a:prstGeom prst="rect">
            <a:avLst/>
          </a:prstGeom>
          <a:solidFill>
            <a:srgbClr val="FFF2E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포인트가 5개인 별 3"/>
          <p:cNvSpPr/>
          <p:nvPr/>
        </p:nvSpPr>
        <p:spPr>
          <a:xfrm>
            <a:off x="5017625" y="2899458"/>
            <a:ext cx="266218" cy="266218"/>
          </a:xfrm>
          <a:prstGeom prst="star5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5개인 별 9"/>
          <p:cNvSpPr/>
          <p:nvPr/>
        </p:nvSpPr>
        <p:spPr>
          <a:xfrm>
            <a:off x="2008207" y="2879892"/>
            <a:ext cx="266218" cy="266218"/>
          </a:xfrm>
          <a:prstGeom prst="star5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2008207" y="5879939"/>
            <a:ext cx="266218" cy="266218"/>
          </a:xfrm>
          <a:prstGeom prst="star5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5017625" y="5879939"/>
            <a:ext cx="266218" cy="266218"/>
          </a:xfrm>
          <a:prstGeom prst="star5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13185" y="4879939"/>
            <a:ext cx="243068" cy="32409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45083" y="2550454"/>
            <a:ext cx="111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4.5 m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1681" y="4320327"/>
            <a:ext cx="111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4.5 m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2286" y="3163296"/>
            <a:ext cx="8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anchor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50734" y="6154766"/>
            <a:ext cx="717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(0, 0)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7625" y="2617415"/>
            <a:ext cx="969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(4.5 , 0)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9513" y="6133972"/>
            <a:ext cx="969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(0 , 4.5)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9305" y="2654936"/>
            <a:ext cx="969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(4.5 , 4.5)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12335" y="4565399"/>
            <a:ext cx="1846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헤더 방향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˚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6258498" y="3512991"/>
            <a:ext cx="5528213" cy="230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면이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4.5 m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정사각형의 공장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헤더 방향은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˚로 고정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좌표가 랜덤으로 설정된 후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LCD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출력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buFont typeface="나눔스퀘어" panose="020B0600000101010101" pitchFamily="50" charset="-127"/>
              <a:buChar char="-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로봇이 목적지에 도착하면 목표 좌표를 재설정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5327" y="3808071"/>
            <a:ext cx="33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50939" y="4121413"/>
            <a:ext cx="847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FF0000"/>
                </a:solidFill>
              </a:rPr>
              <a:t>목표 좌표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282026" y="-77927"/>
            <a:ext cx="7616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목표 좌표로의 이동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9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 rot="5400000">
            <a:off x="-433635" y="433635"/>
            <a:ext cx="1102938" cy="2356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40696" y="1556964"/>
            <a:ext cx="10048127" cy="5890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Localization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2026" y="-77927"/>
            <a:ext cx="7616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목표 좌표로의 이동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로카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9710" y="2251044"/>
            <a:ext cx="7385150" cy="416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8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40696" y="1556963"/>
            <a:ext cx="10048127" cy="47512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헤더 초기값 및 오차 문제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처음 동작 시 로봇의 헤더 방향 측정 불가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sz="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buFont typeface="나눔스퀘어" panose="020B0600000101010101" pitchFamily="50" charset="-127"/>
              <a:buChar char="→"/>
            </a:pP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초기 헤더 방향을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˚로 고정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buFont typeface="나눔스퀘어" panose="020B0600000101010101" pitchFamily="50" charset="-127"/>
              <a:buChar char="→"/>
            </a:pPr>
            <a:endParaRPr lang="en-US" altLang="ko-KR" sz="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buFont typeface="나눔스퀘어" panose="020B0600000101010101" pitchFamily="50" charset="-127"/>
              <a:buChar char="→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지자기 센서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buFont typeface="나눔스퀘어" panose="020B0600000101010101" pitchFamily="50" charset="-127"/>
              <a:buChar char="→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 오차 문제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sz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buFont typeface="나눔스퀘어" panose="020B0600000101010101" pitchFamily="50" charset="-127"/>
              <a:buChar char="-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 계산 식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header = header + </a:t>
            </a:r>
            <a:r>
              <a:rPr lang="ko-KR" altLang="en-US" sz="16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속도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회전 시간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회전 방향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buFont typeface="나눔스퀘어" panose="020B0600000101010101" pitchFamily="50" charset="-127"/>
              <a:buChar char="→"/>
            </a:pPr>
            <a:endParaRPr lang="en-US" altLang="ko-KR" sz="3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buFont typeface="나눔스퀘어" panose="020B0600000101010101" pitchFamily="50" charset="-127"/>
              <a:buChar char="→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지자기 센서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buFont typeface="나눔스퀘어" panose="020B0600000101010101" pitchFamily="50" charset="-127"/>
              <a:buChar char="→"/>
            </a:pPr>
            <a:endParaRPr lang="en-US" altLang="ko-KR" sz="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buFont typeface="나눔스퀘어" panose="020B0600000101010101" pitchFamily="50" charset="-127"/>
              <a:buChar char="→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중 변화된 좌표 계산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buFont typeface="나눔스퀘어" panose="020B0600000101010101" pitchFamily="50" charset="-127"/>
              <a:buChar char="→"/>
            </a:pPr>
            <a:endParaRPr lang="en-US" altLang="ko-KR" sz="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buFont typeface="나눔스퀘어" panose="020B0600000101010101" pitchFamily="50" charset="-127"/>
              <a:buChar char="→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IMU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82026" y="-77927"/>
            <a:ext cx="7616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문제점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 rot="5400000">
            <a:off x="-433635" y="433635"/>
            <a:ext cx="1102938" cy="2356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133523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82417" y="2633408"/>
            <a:ext cx="10048127" cy="4571831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PI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상수 값 측정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IMU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 Localization</a:t>
            </a:r>
          </a:p>
          <a:p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LIDAR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및 장애물 회피 알고리즘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82026" y="-77927"/>
            <a:ext cx="7616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 </a:t>
            </a:r>
            <a:r>
              <a:rPr lang="ko-KR" altLang="en-US" sz="3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계획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 rot="5400000">
            <a:off x="-433635" y="433635"/>
            <a:ext cx="1102938" cy="2356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349841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22105</TotalTime>
  <Words>290</Words>
  <Application>Microsoft Office PowerPoint</Application>
  <PresentationFormat>와이드스크린</PresentationFormat>
  <Paragraphs>86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나눔스퀘어</vt:lpstr>
      <vt:lpstr>나눔스퀘어 ExtraBold</vt:lpstr>
      <vt:lpstr>나눔스퀘어OTF Bold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202</cp:revision>
  <dcterms:created xsi:type="dcterms:W3CDTF">2018-03-11T10:43:46Z</dcterms:created>
  <dcterms:modified xsi:type="dcterms:W3CDTF">2018-07-31T05:43:31Z</dcterms:modified>
</cp:coreProperties>
</file>